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3" r:id="rId2"/>
    <p:sldId id="262" r:id="rId3"/>
    <p:sldId id="314" r:id="rId4"/>
    <p:sldId id="257" r:id="rId5"/>
    <p:sldId id="268" r:id="rId6"/>
    <p:sldId id="272" r:id="rId7"/>
    <p:sldId id="273" r:id="rId8"/>
    <p:sldId id="308" r:id="rId9"/>
    <p:sldId id="310" r:id="rId10"/>
    <p:sldId id="311" r:id="rId11"/>
    <p:sldId id="309" r:id="rId12"/>
    <p:sldId id="317" r:id="rId13"/>
    <p:sldId id="315" r:id="rId14"/>
    <p:sldId id="312" r:id="rId15"/>
    <p:sldId id="279" r:id="rId16"/>
    <p:sldId id="299" r:id="rId17"/>
    <p:sldId id="296" r:id="rId18"/>
    <p:sldId id="304" r:id="rId19"/>
    <p:sldId id="300" r:id="rId20"/>
    <p:sldId id="305" r:id="rId21"/>
    <p:sldId id="31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E18"/>
    <a:srgbClr val="EB7A41"/>
    <a:srgbClr val="6F1DD2"/>
    <a:srgbClr val="00A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52" autoAdjust="0"/>
  </p:normalViewPr>
  <p:slideViewPr>
    <p:cSldViewPr>
      <p:cViewPr varScale="1">
        <p:scale>
          <a:sx n="111" d="100"/>
          <a:sy n="111" d="100"/>
        </p:scale>
        <p:origin x="16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4611F-F748-4BC8-A6AD-3FBFF5F324B0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7FB21-15DC-4C2A-B8F6-0FAA0D01DC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8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AA4A0-CA64-47AF-9F83-9B63071C715C}" type="datetimeFigureOut">
              <a:rPr lang="fr-FR" smtClean="0"/>
              <a:pPr/>
              <a:t>16/03/2021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6FDD-F15F-4C4F-9A3E-2D0D016984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18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6FDD-F15F-4C4F-9A3E-2D0D0169847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5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6FDD-F15F-4C4F-9A3E-2D0D0169847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6FDD-F15F-4C4F-9A3E-2D0D0169847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5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6FDD-F15F-4C4F-9A3E-2D0D0169847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5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6FDD-F15F-4C4F-9A3E-2D0D0169847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5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6FDD-F15F-4C4F-9A3E-2D0D0169847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5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6FDD-F15F-4C4F-9A3E-2D0D0169847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55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6FDD-F15F-4C4F-9A3E-2D0D0169847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58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6FDD-F15F-4C4F-9A3E-2D0D0169847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85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2280" y="6356350"/>
            <a:ext cx="159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E75E18"/>
                </a:solidFill>
                <a:latin typeface="+mn-lt"/>
              </a:defRPr>
            </a:lvl1pPr>
          </a:lstStyle>
          <a:p>
            <a:fld id="{A99D3F0B-83C5-448B-B312-B4A6A71FFA77}" type="slidenum">
              <a:rPr lang="fr-FR" alt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61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A4CC-A16B-408C-A047-4E362E6E7C0E}" type="datetime1">
              <a:rPr lang="fr-FR" smtClean="0"/>
              <a:t>16/03/2021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 dirty="0" smtClean="0"/>
              <a:t>L’hôpital Nord-Ouest  - Inventons ensemble l’hôpital  de demain</a:t>
            </a:r>
          </a:p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5E18"/>
                </a:solidFill>
                <a:latin typeface="+mn-lt"/>
              </a:defRPr>
            </a:lvl1pPr>
          </a:lstStyle>
          <a:p>
            <a:fld id="{A99D3F0B-83C5-448B-B312-B4A6A71FFA77}" type="slidenum">
              <a:rPr lang="fr-FR" alt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4489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75E18"/>
                </a:solidFill>
              </a:defRPr>
            </a:lvl1pPr>
          </a:lstStyle>
          <a:p>
            <a:fld id="{91C595B1-3F67-46D8-89B2-A1D0CD1760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5489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983976" cy="792088"/>
          </a:xfrm>
          <a:prstGeom prst="rect">
            <a:avLst/>
          </a:prstGeom>
          <a:solidFill>
            <a:srgbClr val="E75E1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95536" y="6349578"/>
            <a:ext cx="468052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E75E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L’hôpital Nord-Ouest  - Inventons ensemble l’hôpital  de demain</a:t>
            </a:r>
          </a:p>
          <a:p>
            <a:endParaRPr lang="fr-FR" i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2280" y="6356350"/>
            <a:ext cx="159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E75E18"/>
                </a:solidFill>
                <a:latin typeface="+mn-lt"/>
              </a:defRPr>
            </a:lvl1pPr>
          </a:lstStyle>
          <a:p>
            <a:fld id="{A99D3F0B-83C5-448B-B312-B4A6A71FFA77}" type="slidenum">
              <a:rPr lang="fr-FR" alt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5220072" y="6381328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B53E1-F191-4BB8-AF1E-6B854D129424}" type="datetime1">
              <a:rPr lang="fr-FR" smtClean="0"/>
              <a:t>16/03/2021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5" y="148494"/>
            <a:ext cx="1304427" cy="13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E75E18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/>
              <a:pPr/>
              <a:t>1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9"/>
          <a:stretch/>
        </p:blipFill>
        <p:spPr>
          <a:xfrm>
            <a:off x="-1" y="-11028"/>
            <a:ext cx="9180513" cy="6869027"/>
          </a:xfrm>
          <a:prstGeom prst="rect">
            <a:avLst/>
          </a:prstGeom>
        </p:spPr>
      </p:pic>
      <p:sp>
        <p:nvSpPr>
          <p:cNvPr id="4" name="Titre 2"/>
          <p:cNvSpPr txBox="1">
            <a:spLocks/>
          </p:cNvSpPr>
          <p:nvPr/>
        </p:nvSpPr>
        <p:spPr>
          <a:xfrm>
            <a:off x="0" y="3403313"/>
            <a:ext cx="6983976" cy="1926730"/>
          </a:xfrm>
          <a:prstGeom prst="rect">
            <a:avLst/>
          </a:prstGeom>
          <a:solidFill>
            <a:srgbClr val="E75E18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600" b="1" dirty="0" smtClean="0"/>
              <a:t>La vaccination des professionnels de santé en questions</a:t>
            </a:r>
            <a:endParaRPr lang="fr-FR" sz="4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2304256" cy="2304256"/>
          </a:xfrm>
          <a:prstGeom prst="ellipse">
            <a:avLst/>
          </a:prstGeom>
        </p:spPr>
      </p:pic>
      <p:sp>
        <p:nvSpPr>
          <p:cNvPr id="6" name="Sous-titre 4"/>
          <p:cNvSpPr txBox="1">
            <a:spLocks/>
          </p:cNvSpPr>
          <p:nvPr/>
        </p:nvSpPr>
        <p:spPr>
          <a:xfrm>
            <a:off x="611560" y="5564262"/>
            <a:ext cx="482453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 Gary DAVID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 Benoit FALQUET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048" y="5976382"/>
            <a:ext cx="1043608" cy="5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2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746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 smtClean="0"/>
              <a:t>Une couverture de vaccination jugée </a:t>
            </a:r>
            <a:r>
              <a:rPr lang="fr-FR" sz="2000" dirty="0"/>
              <a:t>t</a:t>
            </a:r>
            <a:r>
              <a:rPr lang="fr-FR" sz="2000" dirty="0" smtClean="0"/>
              <a:t>rop faible</a:t>
            </a:r>
            <a:endParaRPr lang="fr-FR" sz="2000" dirty="0"/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1800" dirty="0" smtClean="0">
                <a:solidFill>
                  <a:schemeClr val="tx1"/>
                </a:solidFill>
              </a:rPr>
              <a:t> Un appel national à l’intensification de la vaccination des soignants.</a:t>
            </a:r>
            <a:endParaRPr lang="fr-FR" sz="18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b="1" dirty="0" smtClean="0">
                <a:solidFill>
                  <a:srgbClr val="E75E18"/>
                </a:solidFill>
              </a:rPr>
              <a:t>Etat des lieux </a:t>
            </a:r>
            <a:endParaRPr lang="fr-FR" b="1" dirty="0">
              <a:solidFill>
                <a:srgbClr val="E75E1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/>
              <a:pPr/>
              <a:t>10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04" y="2366614"/>
            <a:ext cx="3361392" cy="26527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00" y="2544519"/>
            <a:ext cx="4005066" cy="2499212"/>
          </a:xfrm>
          <a:prstGeom prst="rect">
            <a:avLst/>
          </a:prstGeom>
        </p:spPr>
      </p:pic>
      <p:sp>
        <p:nvSpPr>
          <p:cNvPr id="10" name="ZoneTexte 8"/>
          <p:cNvSpPr txBox="1"/>
          <p:nvPr/>
        </p:nvSpPr>
        <p:spPr>
          <a:xfrm>
            <a:off x="395536" y="5310063"/>
            <a:ext cx="8352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400" b="1" i="1" dirty="0">
                <a:latin typeface="Century Gothic" panose="020B0502020202020204" pitchFamily="34" charset="0"/>
              </a:rPr>
              <a:t>Seuls 40% des personnels des </a:t>
            </a:r>
            <a:r>
              <a:rPr lang="fr-FR" sz="1400" b="1" i="1" dirty="0" err="1">
                <a:latin typeface="Century Gothic" panose="020B0502020202020204" pitchFamily="34" charset="0"/>
              </a:rPr>
              <a:t>Ehpad</a:t>
            </a:r>
            <a:r>
              <a:rPr lang="fr-FR" sz="1400" b="1" i="1" dirty="0">
                <a:latin typeface="Century Gothic" panose="020B0502020202020204" pitchFamily="34" charset="0"/>
              </a:rPr>
              <a:t> et 30% des soignants en établissements hospitaliers et de ville </a:t>
            </a:r>
            <a:r>
              <a:rPr lang="fr-FR" sz="1400" i="1" dirty="0">
                <a:latin typeface="Century Gothic" panose="020B0502020202020204" pitchFamily="34" charset="0"/>
              </a:rPr>
              <a:t>ont reçu au moins une dose du vaccin à ce jour. Les soignants sont "</a:t>
            </a:r>
            <a:r>
              <a:rPr lang="fr-FR" sz="1400" b="1" i="1" dirty="0">
                <a:latin typeface="Century Gothic" panose="020B0502020202020204" pitchFamily="34" charset="0"/>
              </a:rPr>
              <a:t>les plus exposés </a:t>
            </a:r>
            <a:r>
              <a:rPr lang="fr-FR" sz="1400" i="1" dirty="0">
                <a:latin typeface="Century Gothic" panose="020B0502020202020204" pitchFamily="34" charset="0"/>
              </a:rPr>
              <a:t>au virus, tout en étant </a:t>
            </a:r>
            <a:r>
              <a:rPr lang="fr-FR" sz="1400" b="1" i="1" dirty="0">
                <a:latin typeface="Century Gothic" panose="020B0502020202020204" pitchFamily="34" charset="0"/>
              </a:rPr>
              <a:t>au contact des populations les plus fragiles</a:t>
            </a:r>
            <a:r>
              <a:rPr lang="fr-FR" sz="1400" i="1" dirty="0">
                <a:latin typeface="Century Gothic" panose="020B0502020202020204" pitchFamily="34" charset="0"/>
              </a:rPr>
              <a:t>" écrivent-ils avant d'affirmer que la vaccination "relève de leur devoir déontologique". </a:t>
            </a:r>
          </a:p>
        </p:txBody>
      </p:sp>
    </p:spTree>
    <p:extLst>
      <p:ext uri="{BB962C8B-B14F-4D97-AF65-F5344CB8AC3E}">
        <p14:creationId xmlns:p14="http://schemas.microsoft.com/office/powerpoint/2010/main" val="2142344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248388" cy="452596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63688" y="385000"/>
            <a:ext cx="6983976" cy="792088"/>
          </a:xfrm>
          <a:noFill/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E75E18"/>
                </a:solidFill>
              </a:rPr>
              <a:t>La vaccination pour les professionnels</a:t>
            </a:r>
            <a:endParaRPr lang="fr-FR" b="1" dirty="0">
              <a:solidFill>
                <a:srgbClr val="E75E1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518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7621" y="1844824"/>
            <a:ext cx="8229600" cy="29523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Ouverture de créneaux de vaccination </a:t>
            </a:r>
            <a:r>
              <a:rPr lang="fr-FR" sz="2000" dirty="0">
                <a:solidFill>
                  <a:schemeClr val="tx1"/>
                </a:solidFill>
              </a:rPr>
              <a:t>pour les professionnels de HNO </a:t>
            </a:r>
            <a:r>
              <a:rPr lang="fr-FR" sz="2000" dirty="0" smtClean="0">
                <a:solidFill>
                  <a:schemeClr val="tx1"/>
                </a:solidFill>
              </a:rPr>
              <a:t>avec </a:t>
            </a:r>
            <a:r>
              <a:rPr lang="fr-FR" sz="2000" dirty="0" err="1" smtClean="0">
                <a:solidFill>
                  <a:schemeClr val="tx1"/>
                </a:solidFill>
              </a:rPr>
              <a:t>AstraZeneca</a:t>
            </a:r>
            <a:r>
              <a:rPr lang="fr-FR" sz="2000" dirty="0" smtClean="0">
                <a:solidFill>
                  <a:schemeClr val="tx1"/>
                </a:solidFill>
              </a:rPr>
              <a:t> : </a:t>
            </a: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>
              <a:buFont typeface="Century Gothic" panose="020B0502020202020204" pitchFamily="34" charset="0"/>
              <a:buChar char="→"/>
            </a:pPr>
            <a:r>
              <a:rPr lang="fr-FR" sz="2000" dirty="0" smtClean="0">
                <a:solidFill>
                  <a:schemeClr val="tx1"/>
                </a:solidFill>
              </a:rPr>
              <a:t>Mardi après-midi de 13H à 17h </a:t>
            </a:r>
          </a:p>
          <a:p>
            <a:pPr>
              <a:buFont typeface="Century Gothic" panose="020B0502020202020204" pitchFamily="34" charset="0"/>
              <a:buChar char="→"/>
            </a:pPr>
            <a:r>
              <a:rPr lang="fr-FR" sz="2000" dirty="0" smtClean="0">
                <a:solidFill>
                  <a:schemeClr val="tx1"/>
                </a:solidFill>
              </a:rPr>
              <a:t>Vendredi </a:t>
            </a:r>
            <a:r>
              <a:rPr lang="fr-FR" sz="2000" dirty="0">
                <a:solidFill>
                  <a:schemeClr val="tx1"/>
                </a:solidFill>
              </a:rPr>
              <a:t>matin </a:t>
            </a:r>
            <a:r>
              <a:rPr lang="fr-FR" sz="2000" dirty="0" smtClean="0">
                <a:solidFill>
                  <a:schemeClr val="tx1"/>
                </a:solidFill>
              </a:rPr>
              <a:t>de 9H30 et </a:t>
            </a:r>
            <a:r>
              <a:rPr lang="fr-FR" sz="2000" dirty="0" smtClean="0">
                <a:solidFill>
                  <a:schemeClr val="tx1"/>
                </a:solidFill>
              </a:rPr>
              <a:t>12H30</a:t>
            </a:r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fr-FR" sz="2000" b="1" dirty="0" smtClean="0">
                <a:solidFill>
                  <a:schemeClr val="tx1"/>
                </a:solidFill>
              </a:rPr>
              <a:t>La vaccination sera assurée par le service de santé au travail.</a:t>
            </a:r>
            <a:br>
              <a:rPr lang="fr-FR" sz="2000" b="1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Bâtiment </a:t>
            </a:r>
            <a:r>
              <a:rPr lang="fr-FR" sz="2000" dirty="0">
                <a:solidFill>
                  <a:schemeClr val="tx1"/>
                </a:solidFill>
              </a:rPr>
              <a:t>modulaire, 2 </a:t>
            </a:r>
            <a:r>
              <a:rPr lang="fr-FR" sz="2000" dirty="0" err="1">
                <a:solidFill>
                  <a:schemeClr val="tx1"/>
                </a:solidFill>
              </a:rPr>
              <a:t>ème</a:t>
            </a:r>
            <a:r>
              <a:rPr lang="fr-FR" sz="2000" dirty="0">
                <a:solidFill>
                  <a:schemeClr val="tx1"/>
                </a:solidFill>
              </a:rPr>
              <a:t> étage </a:t>
            </a:r>
            <a:endParaRPr lang="fr-FR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tx1"/>
                </a:solidFill>
              </a:rPr>
              <a:t>Pour prendre rendez-vous : 13 23 25 ou 04 74 09 23 25</a:t>
            </a:r>
            <a:r>
              <a:rPr lang="fr-FR" sz="2000" dirty="0">
                <a:solidFill>
                  <a:schemeClr val="tx1"/>
                </a:solidFill>
              </a:rPr>
              <a:t>	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E75E18"/>
                </a:solidFill>
              </a:rPr>
              <a:t>Vaccination à l’Hôpital Nord Ouest</a:t>
            </a:r>
            <a:endParaRPr lang="fr-FR" sz="2800" b="1" dirty="0">
              <a:solidFill>
                <a:srgbClr val="E75E18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/>
              <a:pPr/>
              <a:t>12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4941168"/>
            <a:ext cx="8179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Suite aux recommandations de l’ANSM, l’administration du vaccin </a:t>
            </a:r>
            <a:r>
              <a:rPr lang="fr-FR" sz="1600" dirty="0" err="1" smtClean="0">
                <a:solidFill>
                  <a:srgbClr val="FF0000"/>
                </a:solidFill>
              </a:rPr>
              <a:t>AstraZeneca</a:t>
            </a:r>
            <a:r>
              <a:rPr lang="fr-FR" sz="1600" dirty="0" smtClean="0">
                <a:solidFill>
                  <a:srgbClr val="FF0000"/>
                </a:solidFill>
              </a:rPr>
              <a:t> est temporairement suspendue à titre préventif depuis le 15/03/2021.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 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dirty="0" smtClean="0">
                <a:solidFill>
                  <a:srgbClr val="FF0000"/>
                </a:solidFill>
              </a:rPr>
              <a:t>Des recherches sont en cours par l’Agence européenne du médicaments et par le comité pour l’évaluation des risques en matière de pharmacovigilance (PRAC).</a:t>
            </a:r>
          </a:p>
        </p:txBody>
      </p:sp>
    </p:spTree>
    <p:extLst>
      <p:ext uri="{BB962C8B-B14F-4D97-AF65-F5344CB8AC3E}">
        <p14:creationId xmlns:p14="http://schemas.microsoft.com/office/powerpoint/2010/main" val="3542821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9"/>
          <a:stretch/>
        </p:blipFill>
        <p:spPr>
          <a:xfrm>
            <a:off x="-1" y="-11028"/>
            <a:ext cx="9180513" cy="6869027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95B1-3F67-46D8-89B2-A1D0CD1760D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666" y="-23138"/>
            <a:ext cx="9178846" cy="6869027"/>
          </a:xfrm>
          <a:prstGeom prst="rect">
            <a:avLst/>
          </a:prstGeom>
          <a:solidFill>
            <a:srgbClr val="E75E1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2304256" cy="2304256"/>
          </a:xfrm>
          <a:prstGeom prst="ellipse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idx="4294967295"/>
          </p:nvPr>
        </p:nvSpPr>
        <p:spPr>
          <a:xfrm>
            <a:off x="539552" y="4345356"/>
            <a:ext cx="6192688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u="sng" dirty="0">
                <a:solidFill>
                  <a:schemeClr val="bg1"/>
                </a:solidFill>
              </a:rPr>
              <a:t>Questions sur le vaccin anti SARS CoV2</a:t>
            </a:r>
          </a:p>
          <a:p>
            <a:pPr marL="0" indent="0">
              <a:buNone/>
            </a:pPr>
            <a:r>
              <a:rPr lang="fr-FR" sz="3600" b="1" dirty="0">
                <a:solidFill>
                  <a:schemeClr val="bg1"/>
                </a:solidFill>
              </a:rPr>
              <a:t>Etudes </a:t>
            </a:r>
            <a:r>
              <a:rPr lang="fr-FR" sz="3600" b="1" dirty="0" smtClean="0">
                <a:solidFill>
                  <a:schemeClr val="bg1"/>
                </a:solidFill>
              </a:rPr>
              <a:t>cliniques </a:t>
            </a:r>
            <a:r>
              <a:rPr lang="fr-FR" sz="3600" b="1" i="1" dirty="0" smtClean="0">
                <a:solidFill>
                  <a:schemeClr val="bg1"/>
                </a:solidFill>
              </a:rPr>
              <a:t>AZD1222</a:t>
            </a:r>
            <a:r>
              <a:rPr lang="fr-FR" sz="3600" b="1" i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9437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63688" y="1988840"/>
            <a:ext cx="5987008" cy="3124944"/>
          </a:xfrm>
        </p:spPr>
        <p:txBody>
          <a:bodyPr/>
          <a:lstStyle/>
          <a:p>
            <a:pPr marL="895350" indent="-720725">
              <a:lnSpc>
                <a:spcPct val="150000"/>
              </a:lnSpc>
              <a:buFont typeface="Courier New" panose="02070309020205020404" pitchFamily="49" charset="0"/>
              <a:buChar char="͢"/>
            </a:pPr>
            <a:r>
              <a:rPr lang="fr-FR" dirty="0" smtClean="0"/>
              <a:t>Efficacité</a:t>
            </a:r>
          </a:p>
          <a:p>
            <a:pPr marL="895350" indent="-720725">
              <a:lnSpc>
                <a:spcPct val="150000"/>
              </a:lnSpc>
              <a:buFont typeface="Courier New" panose="02070309020205020404" pitchFamily="49" charset="0"/>
              <a:buChar char="͢"/>
            </a:pPr>
            <a:r>
              <a:rPr lang="fr-FR" dirty="0" smtClean="0"/>
              <a:t>Effets secondaires</a:t>
            </a:r>
          </a:p>
          <a:p>
            <a:pPr marL="895350" indent="-720725">
              <a:lnSpc>
                <a:spcPct val="150000"/>
              </a:lnSpc>
              <a:buFont typeface="Courier New" panose="02070309020205020404" pitchFamily="49" charset="0"/>
              <a:buChar char="͢"/>
            </a:pPr>
            <a:r>
              <a:rPr lang="fr-FR" dirty="0" smtClean="0"/>
              <a:t>Ce que l’on sait</a:t>
            </a:r>
          </a:p>
          <a:p>
            <a:pPr marL="895350" indent="-720725">
              <a:lnSpc>
                <a:spcPct val="150000"/>
              </a:lnSpc>
              <a:buFont typeface="Courier New" panose="02070309020205020404" pitchFamily="49" charset="0"/>
              <a:buChar char="͢"/>
            </a:pPr>
            <a:r>
              <a:rPr lang="fr-FR" dirty="0" smtClean="0"/>
              <a:t>Ce que l’on attend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E75E18"/>
                </a:solidFill>
              </a:rPr>
              <a:t>Questions sur </a:t>
            </a:r>
            <a:r>
              <a:rPr lang="fr-FR" b="1" dirty="0">
                <a:solidFill>
                  <a:srgbClr val="E75E18"/>
                </a:solidFill>
              </a:rPr>
              <a:t>Vaccine </a:t>
            </a:r>
            <a:r>
              <a:rPr lang="fr-FR" b="1" dirty="0" smtClean="0">
                <a:solidFill>
                  <a:srgbClr val="E75E18"/>
                </a:solidFill>
              </a:rPr>
              <a:t>Astra Zeneca</a:t>
            </a:r>
            <a:endParaRPr lang="fr-FR" b="1" dirty="0">
              <a:solidFill>
                <a:srgbClr val="E75E1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371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sz="1000" dirty="0"/>
          </a:p>
          <a:p>
            <a:pPr lvl="1" algn="just"/>
            <a:endParaRPr lang="fr-FR" sz="1000" dirty="0"/>
          </a:p>
          <a:p>
            <a:pPr algn="just"/>
            <a:endParaRPr lang="fr-FR" sz="14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691680" y="403165"/>
            <a:ext cx="6851104" cy="792000"/>
          </a:xfrm>
          <a:noFill/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E75E18"/>
                </a:solidFill>
              </a:rPr>
              <a:t>Covid19 Vaccine </a:t>
            </a:r>
            <a:r>
              <a:rPr lang="fr-FR" b="1" dirty="0" err="1" smtClean="0">
                <a:solidFill>
                  <a:srgbClr val="E75E18"/>
                </a:solidFill>
              </a:rPr>
              <a:t>AstraZeneca</a:t>
            </a:r>
            <a:endParaRPr lang="fr-FR" b="1" dirty="0">
              <a:solidFill>
                <a:srgbClr val="E75E18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>
                <a:solidFill>
                  <a:srgbClr val="3EABD5"/>
                </a:solidFill>
                <a:latin typeface="Quicksand Book Regular" charset="0"/>
              </a:rPr>
              <a:pPr/>
              <a:t>15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40" y="1700808"/>
            <a:ext cx="7513660" cy="40139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-810090" y="2132856"/>
            <a:ext cx="2340260" cy="720080"/>
          </a:xfrm>
          <a:prstGeom prst="rect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EFFICACITE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690055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851104" cy="792000"/>
          </a:xfrm>
          <a:noFill/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75E18"/>
                </a:solidFill>
              </a:rPr>
              <a:t>Covid19 Vaccine </a:t>
            </a:r>
            <a:r>
              <a:rPr lang="fr-FR" b="1" dirty="0" err="1">
                <a:solidFill>
                  <a:srgbClr val="E75E18"/>
                </a:solidFill>
              </a:rPr>
              <a:t>AstraZeneca</a:t>
            </a:r>
            <a:endParaRPr lang="fr-FR" b="1" dirty="0">
              <a:solidFill>
                <a:srgbClr val="E75E18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>
                <a:solidFill>
                  <a:srgbClr val="3EABD5"/>
                </a:solidFill>
                <a:latin typeface="Quicksand Book Regular" charset="0"/>
              </a:rPr>
              <a:pPr/>
              <a:t>16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44" y="897323"/>
            <a:ext cx="6149564" cy="58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4499992" y="2420888"/>
            <a:ext cx="2520280" cy="1800200"/>
          </a:xfrm>
          <a:prstGeom prst="roundRect">
            <a:avLst/>
          </a:prstGeom>
          <a:noFill/>
          <a:ln>
            <a:solidFill>
              <a:srgbClr val="E75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6200000">
            <a:off x="-810090" y="2132856"/>
            <a:ext cx="2340260" cy="720080"/>
          </a:xfrm>
          <a:prstGeom prst="rect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EFFICACITE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412808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sz="1000" dirty="0"/>
          </a:p>
          <a:p>
            <a:pPr lvl="1" algn="just"/>
            <a:endParaRPr lang="fr-FR" sz="1000" dirty="0"/>
          </a:p>
          <a:p>
            <a:pPr algn="just"/>
            <a:endParaRPr lang="fr-FR" sz="14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688" y="404752"/>
            <a:ext cx="6851104" cy="79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75E18"/>
                </a:solidFill>
              </a:rPr>
              <a:t>Covid19 Vaccine </a:t>
            </a:r>
            <a:r>
              <a:rPr lang="fr-FR" b="1" dirty="0" err="1">
                <a:solidFill>
                  <a:srgbClr val="E75E18"/>
                </a:solidFill>
              </a:rPr>
              <a:t>AstraZeneca</a:t>
            </a:r>
            <a:endParaRPr lang="fr-FR" b="1" dirty="0">
              <a:solidFill>
                <a:srgbClr val="E75E18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>
                <a:latin typeface="Quicksand Book Regular" charset="0"/>
              </a:rPr>
              <a:pPr/>
              <a:t>17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01" y="1323768"/>
            <a:ext cx="6514107" cy="548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6732240" y="2924944"/>
            <a:ext cx="1440160" cy="1143628"/>
          </a:xfrm>
          <a:prstGeom prst="roundRect">
            <a:avLst/>
          </a:prstGeom>
          <a:noFill/>
          <a:ln>
            <a:solidFill>
              <a:srgbClr val="E75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804248" y="5373216"/>
            <a:ext cx="1440160" cy="259791"/>
          </a:xfrm>
          <a:prstGeom prst="roundRect">
            <a:avLst/>
          </a:prstGeom>
          <a:noFill/>
          <a:ln>
            <a:solidFill>
              <a:srgbClr val="6F1D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732240" y="6049529"/>
            <a:ext cx="1440160" cy="691839"/>
          </a:xfrm>
          <a:prstGeom prst="roundRect">
            <a:avLst/>
          </a:prstGeom>
          <a:noFill/>
          <a:ln>
            <a:solidFill>
              <a:srgbClr val="E75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2843808" y="5157192"/>
            <a:ext cx="2016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11560" y="4085572"/>
            <a:ext cx="7776864" cy="15988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547664" y="4582395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E75E18"/>
                </a:solidFill>
                <a:latin typeface="Century Gothic" panose="020B0502020202020204" pitchFamily="34" charset="0"/>
              </a:rPr>
              <a:t>impact positif sur l’efficacité vaccinale de </a:t>
            </a:r>
            <a:r>
              <a:rPr lang="fr-FR" sz="1200" b="1" dirty="0">
                <a:solidFill>
                  <a:srgbClr val="E75E18"/>
                </a:solidFill>
                <a:latin typeface="Century Gothic" panose="020B0502020202020204" pitchFamily="34" charset="0"/>
              </a:rPr>
              <a:t>l’allongement de l’intervalle entre les doses 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-810090" y="2132856"/>
            <a:ext cx="2340260" cy="720080"/>
          </a:xfrm>
          <a:prstGeom prst="rect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EFFICACITE</a:t>
            </a:r>
            <a:endParaRPr lang="fr-FR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3635896" y="2564904"/>
            <a:ext cx="2376264" cy="216024"/>
          </a:xfrm>
          <a:prstGeom prst="rect">
            <a:avLst/>
          </a:prstGeom>
          <a:solidFill>
            <a:srgbClr val="E75E1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283968" y="5671556"/>
            <a:ext cx="2016224" cy="192868"/>
          </a:xfrm>
          <a:prstGeom prst="rect">
            <a:avLst/>
          </a:prstGeom>
          <a:solidFill>
            <a:srgbClr val="E75E1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317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sz="1000" dirty="0"/>
          </a:p>
          <a:p>
            <a:pPr lvl="1" algn="just"/>
            <a:endParaRPr lang="fr-FR" sz="1000" dirty="0"/>
          </a:p>
          <a:p>
            <a:pPr algn="just"/>
            <a:endParaRPr lang="fr-FR" sz="14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688" y="404752"/>
            <a:ext cx="6851104" cy="79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75E18"/>
                </a:solidFill>
              </a:rPr>
              <a:t>Covid19 Vaccine </a:t>
            </a:r>
            <a:r>
              <a:rPr lang="fr-FR" b="1" dirty="0" err="1">
                <a:solidFill>
                  <a:srgbClr val="E75E18"/>
                </a:solidFill>
              </a:rPr>
              <a:t>AstraZeneca</a:t>
            </a:r>
            <a:endParaRPr lang="fr-FR" b="1" dirty="0">
              <a:solidFill>
                <a:srgbClr val="E75E18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>
                <a:solidFill>
                  <a:srgbClr val="3EABD5"/>
                </a:solidFill>
                <a:latin typeface="Quicksand Book Regular" charset="0"/>
              </a:rPr>
              <a:pPr/>
              <a:t>18</a:t>
            </a:fld>
            <a:endParaRPr lang="fr-FR" dirty="0"/>
          </a:p>
        </p:txBody>
      </p:sp>
      <p:sp>
        <p:nvSpPr>
          <p:cNvPr id="16" name="Espace réservé du contenu 7"/>
          <p:cNvSpPr txBox="1">
            <a:spLocks/>
          </p:cNvSpPr>
          <p:nvPr/>
        </p:nvSpPr>
        <p:spPr>
          <a:xfrm>
            <a:off x="1115616" y="1430126"/>
            <a:ext cx="7571184" cy="512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030A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E75E18"/>
                </a:solidFill>
              </a:rPr>
              <a:t>Sous-population </a:t>
            </a:r>
            <a:r>
              <a:rPr lang="fr-FR" sz="1200" dirty="0">
                <a:solidFill>
                  <a:srgbClr val="E75E18"/>
                </a:solidFill>
              </a:rPr>
              <a:t>de sujets vaccinés par 1 dose standard </a:t>
            </a:r>
            <a:r>
              <a:rPr lang="fr-FR" sz="1200" dirty="0" smtClean="0">
                <a:solidFill>
                  <a:srgbClr val="E75E18"/>
                </a:solidFill>
              </a:rPr>
              <a:t>(n=2 </a:t>
            </a:r>
            <a:r>
              <a:rPr lang="fr-FR" sz="1200" dirty="0">
                <a:solidFill>
                  <a:srgbClr val="E75E18"/>
                </a:solidFill>
              </a:rPr>
              <a:t>648</a:t>
            </a:r>
            <a:r>
              <a:rPr lang="fr-FR" sz="1200" dirty="0" smtClean="0">
                <a:solidFill>
                  <a:srgbClr val="E75E18"/>
                </a:solidFill>
              </a:rPr>
              <a:t>) ou </a:t>
            </a:r>
            <a:r>
              <a:rPr lang="fr-FR" sz="1200" dirty="0" err="1">
                <a:solidFill>
                  <a:srgbClr val="E75E18"/>
                </a:solidFill>
              </a:rPr>
              <a:t>MenACWY</a:t>
            </a:r>
            <a:r>
              <a:rPr lang="fr-FR" sz="1200" dirty="0">
                <a:solidFill>
                  <a:srgbClr val="E75E18"/>
                </a:solidFill>
              </a:rPr>
              <a:t> </a:t>
            </a:r>
            <a:r>
              <a:rPr lang="fr-FR" sz="1200" dirty="0" smtClean="0">
                <a:solidFill>
                  <a:srgbClr val="E75E18"/>
                </a:solidFill>
              </a:rPr>
              <a:t>/ </a:t>
            </a:r>
            <a:r>
              <a:rPr lang="fr-FR" sz="1200" dirty="0" err="1" smtClean="0">
                <a:solidFill>
                  <a:srgbClr val="E75E18"/>
                </a:solidFill>
              </a:rPr>
              <a:t>NaCl</a:t>
            </a:r>
            <a:r>
              <a:rPr lang="fr-FR" sz="1200" dirty="0" smtClean="0">
                <a:solidFill>
                  <a:srgbClr val="E75E18"/>
                </a:solidFill>
              </a:rPr>
              <a:t> 0,9 %  (n=2497) : </a:t>
            </a:r>
          </a:p>
          <a:p>
            <a:pPr lvl="1"/>
            <a:r>
              <a:rPr lang="fr-FR" sz="1200" dirty="0" smtClean="0">
                <a:solidFill>
                  <a:schemeClr val="tx1"/>
                </a:solidFill>
              </a:rPr>
              <a:t>douleurs au site d’injection (54,2% vs 36,7%), </a:t>
            </a:r>
          </a:p>
          <a:p>
            <a:pPr lvl="1"/>
            <a:r>
              <a:rPr lang="fr-FR" sz="1200" dirty="0" smtClean="0">
                <a:solidFill>
                  <a:schemeClr val="tx1"/>
                </a:solidFill>
              </a:rPr>
              <a:t>fatigue (53,1% vs 38,2%), </a:t>
            </a:r>
          </a:p>
          <a:p>
            <a:pPr lvl="1"/>
            <a:r>
              <a:rPr lang="fr-FR" sz="1200" dirty="0" smtClean="0">
                <a:solidFill>
                  <a:schemeClr val="tx1"/>
                </a:solidFill>
              </a:rPr>
              <a:t>maux de tête (52,6% vs 39%), </a:t>
            </a:r>
          </a:p>
          <a:p>
            <a:pPr lvl="1"/>
            <a:r>
              <a:rPr lang="fr-FR" sz="1200" dirty="0" smtClean="0">
                <a:solidFill>
                  <a:schemeClr val="tx1"/>
                </a:solidFill>
              </a:rPr>
              <a:t>myalgie (44% vs 21,6%), </a:t>
            </a:r>
          </a:p>
          <a:p>
            <a:pPr lvl="1"/>
            <a:r>
              <a:rPr lang="fr-FR" sz="1200" dirty="0" smtClean="0">
                <a:solidFill>
                  <a:schemeClr val="tx1"/>
                </a:solidFill>
              </a:rPr>
              <a:t>frissons (31,9% vs 8,3%), </a:t>
            </a:r>
          </a:p>
          <a:p>
            <a:pPr lvl="1"/>
            <a:r>
              <a:rPr lang="fr-FR" sz="1200" dirty="0" smtClean="0">
                <a:solidFill>
                  <a:schemeClr val="tx1"/>
                </a:solidFill>
              </a:rPr>
              <a:t>fièvre (7,9% vs 2,1%).</a:t>
            </a:r>
          </a:p>
          <a:p>
            <a:pPr lvl="1"/>
            <a:endParaRPr lang="fr-FR" sz="1200" dirty="0" smtClean="0"/>
          </a:p>
          <a:p>
            <a:r>
              <a:rPr lang="fr-FR" sz="1200" dirty="0">
                <a:solidFill>
                  <a:srgbClr val="E75E18"/>
                </a:solidFill>
              </a:rPr>
              <a:t>I</a:t>
            </a:r>
            <a:r>
              <a:rPr lang="fr-FR" sz="1200" dirty="0" smtClean="0">
                <a:solidFill>
                  <a:srgbClr val="E75E18"/>
                </a:solidFill>
              </a:rPr>
              <a:t>ntensité </a:t>
            </a:r>
            <a:r>
              <a:rPr lang="fr-FR" sz="1200" b="1" dirty="0">
                <a:solidFill>
                  <a:srgbClr val="E75E18"/>
                </a:solidFill>
              </a:rPr>
              <a:t>légère à </a:t>
            </a:r>
            <a:r>
              <a:rPr lang="fr-FR" sz="1200" b="1" dirty="0" smtClean="0">
                <a:solidFill>
                  <a:srgbClr val="E75E18"/>
                </a:solidFill>
              </a:rPr>
              <a:t>modérée</a:t>
            </a:r>
          </a:p>
          <a:p>
            <a:endParaRPr lang="fr-FR" sz="1200" dirty="0" smtClean="0"/>
          </a:p>
          <a:p>
            <a:r>
              <a:rPr lang="fr-FR" sz="1200" dirty="0" err="1">
                <a:solidFill>
                  <a:srgbClr val="E75E18"/>
                </a:solidFill>
              </a:rPr>
              <a:t>Réactogénicité</a:t>
            </a:r>
            <a:r>
              <a:rPr lang="fr-FR" sz="1200" dirty="0">
                <a:solidFill>
                  <a:srgbClr val="E75E18"/>
                </a:solidFill>
              </a:rPr>
              <a:t> plus forte le </a:t>
            </a:r>
            <a:r>
              <a:rPr lang="fr-FR" sz="1200" b="1" dirty="0">
                <a:solidFill>
                  <a:srgbClr val="E75E18"/>
                </a:solidFill>
              </a:rPr>
              <a:t>jour suivant </a:t>
            </a:r>
            <a:r>
              <a:rPr lang="fr-FR" sz="1200" b="1" dirty="0" smtClean="0">
                <a:solidFill>
                  <a:srgbClr val="E75E18"/>
                </a:solidFill>
              </a:rPr>
              <a:t>l’injection</a:t>
            </a:r>
            <a:r>
              <a:rPr lang="fr-FR" sz="1200" dirty="0">
                <a:solidFill>
                  <a:srgbClr val="E75E18"/>
                </a:solidFill>
              </a:rPr>
              <a:t> </a:t>
            </a:r>
            <a:r>
              <a:rPr lang="fr-FR" sz="1200" dirty="0" smtClean="0">
                <a:solidFill>
                  <a:srgbClr val="E75E18"/>
                </a:solidFill>
              </a:rPr>
              <a:t> </a:t>
            </a:r>
          </a:p>
          <a:p>
            <a:pPr lvl="1"/>
            <a:r>
              <a:rPr lang="fr-FR" sz="1200" dirty="0" smtClean="0">
                <a:solidFill>
                  <a:schemeClr val="tx1"/>
                </a:solidFill>
              </a:rPr>
              <a:t>mais </a:t>
            </a:r>
            <a:r>
              <a:rPr lang="fr-FR" sz="1200" dirty="0">
                <a:solidFill>
                  <a:schemeClr val="tx1"/>
                </a:solidFill>
              </a:rPr>
              <a:t>généralement de courte durée (≤ 2% chez la plupart des sujets à partir du 5e jour post-injection) </a:t>
            </a:r>
            <a:endParaRPr lang="fr-FR" sz="1200" dirty="0" smtClean="0">
              <a:solidFill>
                <a:schemeClr val="tx1"/>
              </a:solidFill>
            </a:endParaRPr>
          </a:p>
          <a:p>
            <a:pPr lvl="1"/>
            <a:r>
              <a:rPr lang="fr-FR" sz="1200" dirty="0" smtClean="0">
                <a:solidFill>
                  <a:schemeClr val="tx1"/>
                </a:solidFill>
              </a:rPr>
              <a:t>Paracétamol : réduit l’incidence de ces EI </a:t>
            </a:r>
            <a:endParaRPr lang="fr-FR" sz="1200" dirty="0">
              <a:solidFill>
                <a:schemeClr val="tx1"/>
              </a:solidFill>
            </a:endParaRPr>
          </a:p>
          <a:p>
            <a:endParaRPr lang="fr-FR" sz="1200" dirty="0" smtClean="0"/>
          </a:p>
          <a:p>
            <a:r>
              <a:rPr lang="fr-FR" sz="1200" dirty="0" smtClean="0">
                <a:solidFill>
                  <a:srgbClr val="E75E18"/>
                </a:solidFill>
              </a:rPr>
              <a:t>Fréquence </a:t>
            </a:r>
            <a:r>
              <a:rPr lang="fr-FR" sz="1200" b="1" dirty="0" smtClean="0">
                <a:solidFill>
                  <a:srgbClr val="E75E18"/>
                </a:solidFill>
              </a:rPr>
              <a:t>inférieure après </a:t>
            </a:r>
            <a:r>
              <a:rPr lang="fr-FR" sz="1200" b="1" dirty="0">
                <a:solidFill>
                  <a:srgbClr val="E75E18"/>
                </a:solidFill>
              </a:rPr>
              <a:t>la 2e injection </a:t>
            </a:r>
            <a:r>
              <a:rPr lang="fr-FR" sz="1200" dirty="0"/>
              <a:t>	</a:t>
            </a:r>
          </a:p>
          <a:p>
            <a:endParaRPr lang="fr-FR" sz="1200" dirty="0" smtClean="0"/>
          </a:p>
          <a:p>
            <a:r>
              <a:rPr lang="fr-FR" sz="1200" u="sng" dirty="0" smtClean="0">
                <a:solidFill>
                  <a:srgbClr val="E75E18"/>
                </a:solidFill>
              </a:rPr>
              <a:t>En vie réelle :</a:t>
            </a:r>
            <a:r>
              <a:rPr lang="fr-FR" sz="1200" dirty="0" smtClean="0">
                <a:solidFill>
                  <a:srgbClr val="E75E18"/>
                </a:solidFill>
              </a:rPr>
              <a:t> point de situation de la surveillance des vaccins au 05/03/2021 par l’ANSM</a:t>
            </a:r>
          </a:p>
          <a:p>
            <a:pPr lvl="1"/>
            <a:r>
              <a:rPr lang="fr-FR" sz="1200" dirty="0" smtClean="0">
                <a:solidFill>
                  <a:schemeClr val="tx1"/>
                </a:solidFill>
              </a:rPr>
              <a:t>1994 cas recensés</a:t>
            </a:r>
          </a:p>
          <a:p>
            <a:pPr lvl="1"/>
            <a:r>
              <a:rPr lang="fr-FR" sz="1200" dirty="0" smtClean="0">
                <a:solidFill>
                  <a:schemeClr val="tx1"/>
                </a:solidFill>
              </a:rPr>
              <a:t>93% sont des syndromes </a:t>
            </a:r>
            <a:r>
              <a:rPr lang="fr-FR" sz="1200" dirty="0" err="1" smtClean="0">
                <a:solidFill>
                  <a:schemeClr val="tx1"/>
                </a:solidFill>
              </a:rPr>
              <a:t>pseudogrippaux</a:t>
            </a:r>
            <a:r>
              <a:rPr lang="fr-FR" sz="1200" dirty="0" smtClean="0">
                <a:solidFill>
                  <a:schemeClr val="tx1"/>
                </a:solidFill>
              </a:rPr>
              <a:t> (71% dans les 24h) 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 smtClean="0"/>
          </a:p>
        </p:txBody>
      </p:sp>
      <p:sp>
        <p:nvSpPr>
          <p:cNvPr id="6" name="Rectangle 5"/>
          <p:cNvSpPr/>
          <p:nvPr/>
        </p:nvSpPr>
        <p:spPr>
          <a:xfrm rot="16200000">
            <a:off x="-810090" y="2726922"/>
            <a:ext cx="2340260" cy="720080"/>
          </a:xfrm>
          <a:prstGeom prst="rect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EFFETS SECONDAIRES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160204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sz="1000" dirty="0"/>
          </a:p>
          <a:p>
            <a:pPr lvl="1" algn="just"/>
            <a:endParaRPr lang="fr-FR" sz="1000" dirty="0"/>
          </a:p>
          <a:p>
            <a:pPr algn="just"/>
            <a:endParaRPr lang="fr-FR" sz="14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688" y="404752"/>
            <a:ext cx="6851104" cy="79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75E18"/>
                </a:solidFill>
              </a:rPr>
              <a:t>Covid19 Vaccine </a:t>
            </a:r>
            <a:r>
              <a:rPr lang="fr-FR" b="1" dirty="0" err="1">
                <a:solidFill>
                  <a:srgbClr val="E75E18"/>
                </a:solidFill>
              </a:rPr>
              <a:t>AstraZeneca</a:t>
            </a:r>
            <a:endParaRPr lang="fr-FR" b="1" dirty="0">
              <a:solidFill>
                <a:srgbClr val="E75E18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>
                <a:solidFill>
                  <a:srgbClr val="3EABD5"/>
                </a:solidFill>
                <a:latin typeface="Quicksand Book Regular" charset="0"/>
              </a:rPr>
              <a:pPr/>
              <a:t>19</a:t>
            </a:fld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15616" y="1493168"/>
            <a:ext cx="784887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030A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1200" b="1" u="sng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solidFill>
                  <a:srgbClr val="E75E18"/>
                </a:solidFill>
              </a:rPr>
              <a:t>Ce que l’on sait : </a:t>
            </a:r>
          </a:p>
          <a:p>
            <a:endParaRPr lang="fr-FR" sz="1200" dirty="0" smtClean="0"/>
          </a:p>
          <a:p>
            <a:r>
              <a:rPr lang="fr-FR" sz="1200" dirty="0" smtClean="0">
                <a:solidFill>
                  <a:schemeClr val="tx1"/>
                </a:solidFill>
              </a:rPr>
              <a:t>Efficacité globale : 70 - 95% </a:t>
            </a:r>
          </a:p>
          <a:p>
            <a:pPr marL="0" indent="0">
              <a:buNone/>
            </a:pPr>
            <a:r>
              <a:rPr lang="en-US" sz="800" i="1" dirty="0" smtClean="0">
                <a:solidFill>
                  <a:schemeClr val="tx1"/>
                </a:solidFill>
              </a:rPr>
              <a:t>Effectiveness </a:t>
            </a:r>
            <a:r>
              <a:rPr lang="en-US" sz="800" i="1" dirty="0">
                <a:solidFill>
                  <a:schemeClr val="tx1"/>
                </a:solidFill>
              </a:rPr>
              <a:t>of first dose of COVID-19 vaccines against hospital admissions in Scotland: national prospective cohort study of 5.4 million people </a:t>
            </a:r>
            <a:r>
              <a:rPr lang="en-US" sz="800" i="1" dirty="0" smtClean="0">
                <a:solidFill>
                  <a:schemeClr val="tx1"/>
                </a:solidFill>
              </a:rPr>
              <a:t>(</a:t>
            </a:r>
            <a:r>
              <a:rPr lang="en-US" sz="800" i="1" dirty="0" err="1" smtClean="0">
                <a:solidFill>
                  <a:schemeClr val="tx1"/>
                </a:solidFill>
              </a:rPr>
              <a:t>PrePrint</a:t>
            </a:r>
            <a:r>
              <a:rPr lang="en-US" sz="800" i="1" dirty="0" smtClean="0">
                <a:solidFill>
                  <a:schemeClr val="tx1"/>
                </a:solidFill>
              </a:rPr>
              <a:t>)</a:t>
            </a:r>
            <a:endParaRPr lang="fr-FR" sz="800" i="1" dirty="0" smtClean="0">
              <a:solidFill>
                <a:schemeClr val="tx1"/>
              </a:solidFill>
            </a:endParaRPr>
          </a:p>
          <a:p>
            <a:r>
              <a:rPr lang="fr-FR" sz="1200" dirty="0" smtClean="0">
                <a:solidFill>
                  <a:schemeClr val="tx1"/>
                </a:solidFill>
              </a:rPr>
              <a:t>Effet positif de l’allongement de l’</a:t>
            </a:r>
            <a:r>
              <a:rPr lang="fr-FR" sz="1200" dirty="0" err="1" smtClean="0">
                <a:solidFill>
                  <a:schemeClr val="tx1"/>
                </a:solidFill>
              </a:rPr>
              <a:t>interdose</a:t>
            </a:r>
            <a:r>
              <a:rPr lang="fr-FR" sz="1200" dirty="0" smtClean="0">
                <a:solidFill>
                  <a:schemeClr val="tx1"/>
                </a:solidFill>
              </a:rPr>
              <a:t>  &gt; 9 </a:t>
            </a:r>
            <a:r>
              <a:rPr lang="fr-FR" sz="1200" dirty="0" err="1" smtClean="0">
                <a:solidFill>
                  <a:schemeClr val="tx1"/>
                </a:solidFill>
              </a:rPr>
              <a:t>sem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Effet protecteur sur les formes hospitalisées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Effets positif </a:t>
            </a:r>
            <a:r>
              <a:rPr lang="fr-FR" sz="1200" dirty="0">
                <a:solidFill>
                  <a:schemeClr val="tx1"/>
                </a:solidFill>
              </a:rPr>
              <a:t>sur </a:t>
            </a:r>
            <a:r>
              <a:rPr lang="fr-FR" sz="1200" dirty="0" smtClean="0">
                <a:solidFill>
                  <a:schemeClr val="tx1"/>
                </a:solidFill>
              </a:rPr>
              <a:t>les formes asymptomatiques  </a:t>
            </a:r>
            <a:r>
              <a:rPr lang="fr-FR" sz="1200" dirty="0">
                <a:solidFill>
                  <a:schemeClr val="tx1"/>
                </a:solidFill>
              </a:rPr>
              <a:t>?  </a:t>
            </a:r>
            <a:r>
              <a:rPr lang="fr-FR" sz="1200" b="1" i="1" dirty="0">
                <a:solidFill>
                  <a:srgbClr val="C00000"/>
                </a:solidFill>
              </a:rPr>
              <a:t>OUI</a:t>
            </a:r>
            <a:r>
              <a:rPr lang="fr-FR" sz="1200" i="1" dirty="0">
                <a:solidFill>
                  <a:schemeClr val="tx1"/>
                </a:solidFill>
              </a:rPr>
              <a:t> </a:t>
            </a:r>
            <a:r>
              <a:rPr lang="fr-FR" sz="1200" b="1" i="1" dirty="0">
                <a:solidFill>
                  <a:schemeClr val="tx1"/>
                </a:solidFill>
              </a:rPr>
              <a:t>:</a:t>
            </a:r>
            <a:r>
              <a:rPr lang="fr-FR" sz="1200" i="1" dirty="0">
                <a:solidFill>
                  <a:schemeClr val="tx1"/>
                </a:solidFill>
              </a:rPr>
              <a:t> </a:t>
            </a:r>
            <a:r>
              <a:rPr lang="fr-FR" sz="1200" b="1" i="1" dirty="0">
                <a:solidFill>
                  <a:schemeClr val="tx1"/>
                </a:solidFill>
              </a:rPr>
              <a:t>- 67% sur 17000 </a:t>
            </a:r>
            <a:r>
              <a:rPr lang="fr-FR" sz="1200" b="1" i="1" dirty="0" smtClean="0">
                <a:solidFill>
                  <a:schemeClr val="tx1"/>
                </a:solidFill>
              </a:rPr>
              <a:t>sujets</a:t>
            </a:r>
          </a:p>
          <a:p>
            <a:pPr marL="0" indent="0">
              <a:buNone/>
            </a:pPr>
            <a:r>
              <a:rPr lang="en-US" sz="800" i="1" dirty="0">
                <a:solidFill>
                  <a:schemeClr val="tx1"/>
                </a:solidFill>
              </a:rPr>
              <a:t>Single-dose administration and the influence of the timing of the booster dose on immunogenicity and efficacy of ChAdOx1 nCoV-19 (AZD1222) vaccine</a:t>
            </a:r>
            <a:endParaRPr lang="fr-FR" sz="800" i="1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Tolérance moyenne, améliorée par le paracétamol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>
                <a:solidFill>
                  <a:srgbClr val="E75E18"/>
                </a:solidFill>
              </a:rPr>
              <a:t>Ce que l’on attend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200" b="1" u="sng" dirty="0" smtClean="0"/>
              <a:t>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Quelle durée de protection ?  &gt; </a:t>
            </a:r>
            <a:r>
              <a:rPr lang="fr-FR" sz="1200" dirty="0">
                <a:solidFill>
                  <a:schemeClr val="tx1"/>
                </a:solidFill>
              </a:rPr>
              <a:t>3</a:t>
            </a:r>
            <a:r>
              <a:rPr lang="fr-FR" sz="1200" dirty="0" smtClean="0">
                <a:solidFill>
                  <a:schemeClr val="tx1"/>
                </a:solidFill>
              </a:rPr>
              <a:t> mois ?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Réduction de la transmission : </a:t>
            </a:r>
            <a:r>
              <a:rPr lang="fr-FR" sz="1200" b="1" i="1" dirty="0">
                <a:solidFill>
                  <a:srgbClr val="C00000"/>
                </a:solidFill>
              </a:rPr>
              <a:t>SIGNAL A</a:t>
            </a:r>
            <a:r>
              <a:rPr lang="fr-FR" sz="1200" b="1" i="1" dirty="0" smtClean="0">
                <a:solidFill>
                  <a:srgbClr val="C00000"/>
                </a:solidFill>
              </a:rPr>
              <a:t> </a:t>
            </a:r>
            <a:r>
              <a:rPr lang="fr-FR" sz="1200" b="1" i="1" dirty="0">
                <a:solidFill>
                  <a:srgbClr val="C00000"/>
                </a:solidFill>
              </a:rPr>
              <a:t>CONFIRMER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Population immunodéprimée ?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Grossesse ? Allaitement ? &lt; 18 ans ? </a:t>
            </a:r>
          </a:p>
          <a:p>
            <a:r>
              <a:rPr lang="fr-FR" sz="1200" dirty="0" smtClean="0">
                <a:solidFill>
                  <a:schemeClr val="tx1"/>
                </a:solidFill>
              </a:rPr>
              <a:t>Tolérance à long terme 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59"/>
            <a:ext cx="2160240" cy="121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16200000">
            <a:off x="-1561365" y="4252283"/>
            <a:ext cx="3842810" cy="720080"/>
          </a:xfrm>
          <a:prstGeom prst="rect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CE QUE L’ON SAIT &amp; CE QUE L’ON ATTEND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00445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95B1-3F67-46D8-89B2-A1D0CD1760D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 txBox="1">
            <a:spLocks/>
          </p:cNvSpPr>
          <p:nvPr/>
        </p:nvSpPr>
        <p:spPr>
          <a:xfrm>
            <a:off x="1763688" y="404664"/>
            <a:ext cx="6851104" cy="7920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E75E18"/>
                </a:solidFill>
              </a:rPr>
              <a:t>Sommaire</a:t>
            </a:r>
            <a:endParaRPr lang="fr-FR" dirty="0">
              <a:solidFill>
                <a:srgbClr val="E75E18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49796" y="2243480"/>
            <a:ext cx="2448272" cy="2448272"/>
          </a:xfrm>
          <a:prstGeom prst="ellipse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347864" y="2276872"/>
            <a:ext cx="2448272" cy="2448272"/>
          </a:xfrm>
          <a:prstGeom prst="ellipse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245932" y="2309376"/>
            <a:ext cx="2448272" cy="2448272"/>
          </a:xfrm>
          <a:prstGeom prst="ellipse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88243" y="3124913"/>
            <a:ext cx="2171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DIFFÉRENTS TYPES DE </a:t>
            </a:r>
            <a:r>
              <a:rPr lang="fr-FR" b="1" dirty="0" smtClean="0">
                <a:solidFill>
                  <a:schemeClr val="bg1"/>
                </a:solidFill>
              </a:rPr>
              <a:t>VACCINS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97687" y="3095263"/>
            <a:ext cx="234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LA VACCINATION DES PROFESSIONNELS</a:t>
            </a:r>
          </a:p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305538" y="3095263"/>
            <a:ext cx="2348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QUESTIONS SUR LE VACCIN </a:t>
            </a:r>
          </a:p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ANTI SARS CoV2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18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fr-FR" sz="1000" dirty="0"/>
          </a:p>
          <a:p>
            <a:pPr lvl="1" algn="just"/>
            <a:endParaRPr lang="fr-FR" sz="1000" dirty="0"/>
          </a:p>
          <a:p>
            <a:pPr algn="just"/>
            <a:endParaRPr lang="fr-FR" sz="14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688" y="404752"/>
            <a:ext cx="6851104" cy="79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E75E18"/>
                </a:solidFill>
              </a:rPr>
              <a:t>Des questions ? </a:t>
            </a:r>
            <a:endParaRPr lang="fr-FR" b="1" dirty="0">
              <a:solidFill>
                <a:srgbClr val="E75E18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>
                <a:solidFill>
                  <a:srgbClr val="3EABD5"/>
                </a:solidFill>
                <a:latin typeface="Quicksand Book Regular" charset="0"/>
              </a:rPr>
              <a:pPr/>
              <a:t>20</a:t>
            </a:fld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609600" y="1493168"/>
            <a:ext cx="835488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7030A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ADE5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1300" b="1" u="sng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35" y="2364410"/>
            <a:ext cx="8816130" cy="31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85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/>
              <a:pPr/>
              <a:t>21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99"/>
          <a:stretch/>
        </p:blipFill>
        <p:spPr>
          <a:xfrm>
            <a:off x="-1" y="-11028"/>
            <a:ext cx="9180513" cy="6869027"/>
          </a:xfrm>
          <a:prstGeom prst="rect">
            <a:avLst/>
          </a:prstGeom>
        </p:spPr>
      </p:pic>
      <p:sp>
        <p:nvSpPr>
          <p:cNvPr id="4" name="Titre 2"/>
          <p:cNvSpPr txBox="1">
            <a:spLocks/>
          </p:cNvSpPr>
          <p:nvPr/>
        </p:nvSpPr>
        <p:spPr>
          <a:xfrm>
            <a:off x="0" y="3403313"/>
            <a:ext cx="6983976" cy="1926730"/>
          </a:xfrm>
          <a:prstGeom prst="rect">
            <a:avLst/>
          </a:prstGeom>
          <a:solidFill>
            <a:srgbClr val="E75E18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sz="3600" b="1" dirty="0" smtClean="0"/>
          </a:p>
          <a:p>
            <a:pPr>
              <a:defRPr/>
            </a:pPr>
            <a:r>
              <a:rPr lang="fr-FR" sz="3600" b="1" dirty="0" smtClean="0"/>
              <a:t>Merci </a:t>
            </a:r>
            <a:r>
              <a:rPr lang="fr-FR" sz="3600" b="1" dirty="0"/>
              <a:t>de votre </a:t>
            </a:r>
            <a:r>
              <a:rPr lang="fr-FR" sz="3600" b="1" dirty="0" smtClean="0"/>
              <a:t>attention !</a:t>
            </a:r>
            <a:endParaRPr lang="fr-FR" sz="3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2304256" cy="2304256"/>
          </a:xfrm>
          <a:prstGeom prst="ellipse">
            <a:avLst/>
          </a:prstGeom>
        </p:spPr>
      </p:pic>
      <p:sp>
        <p:nvSpPr>
          <p:cNvPr id="6" name="Sous-titre 4"/>
          <p:cNvSpPr txBox="1">
            <a:spLocks/>
          </p:cNvSpPr>
          <p:nvPr/>
        </p:nvSpPr>
        <p:spPr>
          <a:xfrm>
            <a:off x="611560" y="5564262"/>
            <a:ext cx="4824536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defRPr/>
            </a:pPr>
            <a:r>
              <a:rPr lang="fr-FR" sz="2400" b="1" dirty="0"/>
              <a:t>Retrouvez nos actualités sur</a:t>
            </a:r>
          </a:p>
          <a:p>
            <a:pPr>
              <a:defRPr/>
            </a:pPr>
            <a:r>
              <a:rPr lang="fr-FR" sz="2400" b="1" dirty="0"/>
              <a:t>www.lhopitalnordouest.fr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36" y="5931302"/>
            <a:ext cx="1043608" cy="5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0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8"/>
          <a:stretch/>
        </p:blipFill>
        <p:spPr>
          <a:xfrm>
            <a:off x="-1" y="-11028"/>
            <a:ext cx="9144001" cy="6869027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95B1-3F67-46D8-89B2-A1D0CD1760D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-11028"/>
            <a:ext cx="9144000" cy="6869027"/>
          </a:xfrm>
          <a:prstGeom prst="rect">
            <a:avLst/>
          </a:prstGeom>
          <a:solidFill>
            <a:srgbClr val="E75E1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2304256" cy="2304256"/>
          </a:xfrm>
          <a:prstGeom prst="ellipse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idx="4294967295"/>
          </p:nvPr>
        </p:nvSpPr>
        <p:spPr>
          <a:xfrm>
            <a:off x="827584" y="4345356"/>
            <a:ext cx="8003232" cy="7920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4000" b="1" dirty="0" smtClean="0">
                <a:solidFill>
                  <a:schemeClr val="bg1"/>
                </a:solidFill>
              </a:rPr>
              <a:t>Les différents types </a:t>
            </a:r>
          </a:p>
          <a:p>
            <a:pPr marL="0" lvl="0" indent="0">
              <a:buNone/>
            </a:pPr>
            <a:r>
              <a:rPr lang="fr-FR" sz="4000" b="1" dirty="0" smtClean="0">
                <a:solidFill>
                  <a:schemeClr val="bg1"/>
                </a:solidFill>
              </a:rPr>
              <a:t>de vaccins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3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851104" cy="792000"/>
          </a:xfrm>
          <a:noFill/>
        </p:spPr>
        <p:txBody>
          <a:bodyPr/>
          <a:lstStyle/>
          <a:p>
            <a:r>
              <a:rPr lang="fr-FR" b="1" dirty="0">
                <a:solidFill>
                  <a:srgbClr val="E75E18"/>
                </a:solidFill>
              </a:rPr>
              <a:t>Les </a:t>
            </a:r>
            <a:r>
              <a:rPr lang="fr-FR" b="1" dirty="0" smtClean="0">
                <a:solidFill>
                  <a:srgbClr val="E75E18"/>
                </a:solidFill>
              </a:rPr>
              <a:t>différents types de vaccins</a:t>
            </a:r>
            <a:endParaRPr lang="fr-FR" dirty="0">
              <a:solidFill>
                <a:srgbClr val="E75E18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>
                <a:solidFill>
                  <a:srgbClr val="3EABD5"/>
                </a:solidFill>
                <a:latin typeface="Quicksand Book Regular" charset="0"/>
              </a:rPr>
              <a:pPr/>
              <a:t>4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357054" y="1772816"/>
            <a:ext cx="2340260" cy="720080"/>
          </a:xfrm>
          <a:prstGeom prst="rect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Vaccins à virus</a:t>
            </a:r>
            <a:endParaRPr lang="fr-F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5210594" y="1772816"/>
            <a:ext cx="2340260" cy="720080"/>
          </a:xfrm>
          <a:prstGeom prst="rect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Vaccins à vecteur viral</a:t>
            </a:r>
            <a:endParaRPr lang="fr-FR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357054" y="3812555"/>
            <a:ext cx="2340260" cy="720080"/>
          </a:xfrm>
          <a:prstGeom prst="rect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Vaccins à protéines</a:t>
            </a:r>
            <a:endParaRPr lang="fr-FR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5210594" y="3812555"/>
            <a:ext cx="2340260" cy="720080"/>
          </a:xfrm>
          <a:prstGeom prst="rect">
            <a:avLst/>
          </a:prstGeom>
          <a:solidFill>
            <a:srgbClr val="E75E1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/>
              <a:t>Vaccins à matériel génétiques</a:t>
            </a:r>
            <a:endParaRPr lang="fr-FR" sz="1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357054" y="2708920"/>
            <a:ext cx="24228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1" indent="-273050">
              <a:buFont typeface="Century Gothic" panose="020B0502020202020204" pitchFamily="34" charset="0"/>
              <a:buChar char="∙"/>
            </a:pPr>
            <a:r>
              <a:rPr lang="fr-FR" sz="1400" dirty="0"/>
              <a:t>Virus atténué</a:t>
            </a:r>
          </a:p>
          <a:p>
            <a:pPr marL="447675" lvl="1" indent="-273050">
              <a:buFont typeface="Century Gothic" panose="020B0502020202020204" pitchFamily="34" charset="0"/>
              <a:buChar char="∙"/>
            </a:pPr>
            <a:r>
              <a:rPr lang="fr-FR" sz="1400" dirty="0"/>
              <a:t>Virus inactivé</a:t>
            </a:r>
          </a:p>
          <a:p>
            <a:pPr marL="447675" indent="-273050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27996" y="2708919"/>
            <a:ext cx="38364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1" indent="-273050">
              <a:buFont typeface="Century Gothic" panose="020B0502020202020204" pitchFamily="34" charset="0"/>
              <a:buChar char="∙"/>
            </a:pPr>
            <a:r>
              <a:rPr lang="fr-FR" sz="1400" dirty="0"/>
              <a:t>Répliquant </a:t>
            </a:r>
          </a:p>
          <a:p>
            <a:pPr marL="447675" lvl="1" indent="-273050">
              <a:buFont typeface="Century Gothic" panose="020B0502020202020204" pitchFamily="34" charset="0"/>
              <a:buChar char="∙"/>
            </a:pPr>
            <a:r>
              <a:rPr lang="fr-FR" sz="1400" dirty="0"/>
              <a:t>Non répliquant </a:t>
            </a:r>
            <a:r>
              <a:rPr lang="fr-FR" sz="1400" b="1" dirty="0"/>
              <a:t>* : </a:t>
            </a:r>
            <a:endParaRPr lang="fr-FR" sz="1600" b="1" dirty="0" smtClean="0"/>
          </a:p>
          <a:p>
            <a:pPr marL="174625" lvl="1"/>
            <a:endParaRPr lang="fr-FR" sz="1400" i="1" dirty="0" smtClean="0">
              <a:solidFill>
                <a:srgbClr val="FF0000"/>
              </a:solidFill>
            </a:endParaRPr>
          </a:p>
          <a:p>
            <a:pPr marL="174625" lvl="1"/>
            <a:r>
              <a:rPr lang="fr-FR" sz="1200" i="1" dirty="0" smtClean="0">
                <a:solidFill>
                  <a:srgbClr val="C00000"/>
                </a:solidFill>
              </a:rPr>
              <a:t>Covid19 </a:t>
            </a:r>
            <a:r>
              <a:rPr lang="fr-FR" sz="1200" i="1" dirty="0">
                <a:solidFill>
                  <a:srgbClr val="C00000"/>
                </a:solidFill>
              </a:rPr>
              <a:t>Vaccine </a:t>
            </a:r>
            <a:r>
              <a:rPr lang="fr-FR" sz="1200" i="1" dirty="0" err="1">
                <a:solidFill>
                  <a:srgbClr val="C00000"/>
                </a:solidFill>
              </a:rPr>
              <a:t>AstraZeneca</a:t>
            </a:r>
            <a:endParaRPr lang="fr-FR" sz="1200" dirty="0">
              <a:solidFill>
                <a:srgbClr val="C00000"/>
              </a:solidFill>
            </a:endParaRPr>
          </a:p>
          <a:p>
            <a:pPr marL="447675" indent="-273050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357054" y="4836051"/>
            <a:ext cx="28549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lvl="1" indent="-273050">
              <a:buFont typeface="Century Gothic" panose="020B0502020202020204" pitchFamily="34" charset="0"/>
              <a:buChar char="∙"/>
            </a:pPr>
            <a:r>
              <a:rPr lang="fr-FR" sz="1400" dirty="0" smtClean="0"/>
              <a:t>Sous </a:t>
            </a:r>
            <a:r>
              <a:rPr lang="fr-FR" sz="1400" dirty="0"/>
              <a:t>unités protéiques </a:t>
            </a:r>
          </a:p>
          <a:p>
            <a:pPr marL="447675" lvl="1" indent="-273050">
              <a:buFont typeface="Century Gothic" panose="020B0502020202020204" pitchFamily="34" charset="0"/>
              <a:buChar char="∙"/>
            </a:pPr>
            <a:r>
              <a:rPr lang="fr-FR" sz="1400" dirty="0"/>
              <a:t>Particules pseudo-virales</a:t>
            </a:r>
          </a:p>
          <a:p>
            <a:pPr marL="447675" indent="-273050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210594" y="4815299"/>
            <a:ext cx="40419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273050">
              <a:buFont typeface="Century Gothic" panose="020B0502020202020204" pitchFamily="34" charset="0"/>
              <a:buChar char="∙"/>
            </a:pPr>
            <a:r>
              <a:rPr lang="fr-FR" sz="1400" dirty="0"/>
              <a:t>ADN </a:t>
            </a:r>
          </a:p>
          <a:p>
            <a:pPr marL="360363" lvl="1" indent="-273050">
              <a:buFont typeface="Century Gothic" panose="020B0502020202020204" pitchFamily="34" charset="0"/>
              <a:buChar char="∙"/>
            </a:pPr>
            <a:r>
              <a:rPr lang="fr-FR" sz="1400" dirty="0" smtClean="0"/>
              <a:t>ARN*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marL="87313" lvl="1"/>
            <a:endParaRPr lang="fr-FR" sz="1400" b="1" i="1" dirty="0">
              <a:solidFill>
                <a:srgbClr val="FF0000"/>
              </a:solidFill>
            </a:endParaRPr>
          </a:p>
          <a:p>
            <a:pPr marL="87313" lvl="1"/>
            <a:r>
              <a:rPr lang="fr-FR" sz="1200" i="1" dirty="0" smtClean="0">
                <a:solidFill>
                  <a:srgbClr val="C00000"/>
                </a:solidFill>
              </a:rPr>
              <a:t>COVID-19 </a:t>
            </a:r>
            <a:r>
              <a:rPr lang="fr-FR" sz="1200" i="1" dirty="0" err="1">
                <a:solidFill>
                  <a:srgbClr val="C00000"/>
                </a:solidFill>
              </a:rPr>
              <a:t>mRNA</a:t>
            </a:r>
            <a:r>
              <a:rPr lang="fr-FR" sz="1200" i="1" dirty="0">
                <a:solidFill>
                  <a:srgbClr val="C00000"/>
                </a:solidFill>
              </a:rPr>
              <a:t> Vaccine BNT162b2 </a:t>
            </a:r>
            <a:r>
              <a:rPr lang="fr-FR" sz="1200" i="1" dirty="0" smtClean="0">
                <a:solidFill>
                  <a:srgbClr val="C00000"/>
                </a:solidFill>
              </a:rPr>
              <a:t>(Pfizer)</a:t>
            </a:r>
          </a:p>
          <a:p>
            <a:pPr marL="87313" lvl="1"/>
            <a:r>
              <a:rPr lang="fr-FR" sz="1200" i="1" dirty="0" smtClean="0">
                <a:solidFill>
                  <a:srgbClr val="C00000"/>
                </a:solidFill>
              </a:rPr>
              <a:t>Moderna-mRNA-1273</a:t>
            </a:r>
            <a:endParaRPr lang="fr-FR" sz="1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02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</a:rPr>
              <a:t>Technique employée par </a:t>
            </a:r>
            <a:r>
              <a:rPr lang="fr-FR" sz="1600" b="1" dirty="0">
                <a:solidFill>
                  <a:schemeClr val="tx1"/>
                </a:solidFill>
              </a:rPr>
              <a:t>20</a:t>
            </a:r>
            <a:r>
              <a:rPr lang="fr-FR" sz="1600" dirty="0">
                <a:solidFill>
                  <a:schemeClr val="tx1"/>
                </a:solidFill>
              </a:rPr>
              <a:t> vaccins en développement contre le Covid-19</a:t>
            </a:r>
          </a:p>
          <a:p>
            <a:pPr marL="0" indent="0">
              <a:buNone/>
            </a:pPr>
            <a:r>
              <a:rPr lang="fr-FR" sz="1600" i="1" dirty="0">
                <a:solidFill>
                  <a:srgbClr val="C00000"/>
                </a:solidFill>
              </a:rPr>
              <a:t>ChAdOx1-nCoV-19 AZD1222 </a:t>
            </a:r>
            <a:r>
              <a:rPr lang="fr-FR" sz="1600" i="1" dirty="0" smtClean="0">
                <a:solidFill>
                  <a:srgbClr val="C00000"/>
                </a:solidFill>
              </a:rPr>
              <a:t>Oxford = </a:t>
            </a:r>
            <a:r>
              <a:rPr lang="fr-FR" sz="1600" b="1" i="1" dirty="0">
                <a:solidFill>
                  <a:srgbClr val="C00000"/>
                </a:solidFill>
              </a:rPr>
              <a:t>Covid19 </a:t>
            </a:r>
            <a:r>
              <a:rPr lang="fr-FR" sz="1600" b="1" i="1" dirty="0" smtClean="0">
                <a:solidFill>
                  <a:srgbClr val="C00000"/>
                </a:solidFill>
              </a:rPr>
              <a:t>Vaccine </a:t>
            </a:r>
            <a:r>
              <a:rPr lang="fr-FR" sz="1600" b="1" i="1" dirty="0" err="1" smtClean="0">
                <a:solidFill>
                  <a:srgbClr val="C00000"/>
                </a:solidFill>
              </a:rPr>
              <a:t>AstraZeneca</a:t>
            </a:r>
            <a:endParaRPr lang="fr-FR" sz="16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1600" i="1" dirty="0">
                <a:solidFill>
                  <a:srgbClr val="C00000"/>
                </a:solidFill>
              </a:rPr>
              <a:t>Spoutnik V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 smtClean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851104" cy="792000"/>
          </a:xfrm>
          <a:noFill/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E75E18"/>
                </a:solidFill>
              </a:rPr>
              <a:t>Les vaccins à vecteur viral non répliquant</a:t>
            </a:r>
            <a:endParaRPr lang="fr-FR" dirty="0">
              <a:solidFill>
                <a:srgbClr val="E75E18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>
                <a:solidFill>
                  <a:srgbClr val="3EABD5"/>
                </a:solidFill>
                <a:latin typeface="Quicksand Book Regular" charset="0"/>
              </a:rPr>
              <a:pPr/>
              <a:t>5</a:t>
            </a:fld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50" y="2216933"/>
            <a:ext cx="61436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634125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i="1" dirty="0" smtClean="0"/>
              <a:t>Infographie Le Monde - Covid-19 </a:t>
            </a:r>
            <a:r>
              <a:rPr lang="fr-FR" sz="800" i="1" dirty="0"/>
              <a:t>: comment fonctionnent les futurs </a:t>
            </a:r>
            <a:r>
              <a:rPr lang="fr-FR" sz="800" i="1" dirty="0" smtClean="0"/>
              <a:t>vaccins </a:t>
            </a:r>
            <a:endParaRPr lang="fr-FR" sz="800" i="1" dirty="0"/>
          </a:p>
          <a:p>
            <a:r>
              <a:rPr lang="fr-FR" sz="800" i="1" dirty="0" smtClean="0"/>
              <a:t>05 décembre 2020</a:t>
            </a:r>
            <a:endParaRPr lang="fr-FR" sz="800" i="1" dirty="0"/>
          </a:p>
        </p:txBody>
      </p:sp>
    </p:spTree>
    <p:extLst>
      <p:ext uri="{BB962C8B-B14F-4D97-AF65-F5344CB8AC3E}">
        <p14:creationId xmlns:p14="http://schemas.microsoft.com/office/powerpoint/2010/main" val="3176738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76" y="2152228"/>
            <a:ext cx="6324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</a:rPr>
              <a:t>Technique employée par </a:t>
            </a:r>
            <a:r>
              <a:rPr lang="fr-FR" sz="1600" b="1" dirty="0">
                <a:solidFill>
                  <a:schemeClr val="tx1"/>
                </a:solidFill>
              </a:rPr>
              <a:t>29</a:t>
            </a:r>
            <a:r>
              <a:rPr lang="fr-FR" sz="1600" dirty="0">
                <a:solidFill>
                  <a:schemeClr val="tx1"/>
                </a:solidFill>
              </a:rPr>
              <a:t> vaccins en développement contre le Covid-19</a:t>
            </a:r>
          </a:p>
          <a:p>
            <a:pPr marL="0" lvl="1" indent="0">
              <a:buNone/>
            </a:pPr>
            <a:r>
              <a:rPr lang="fr-FR" sz="1600" i="1" dirty="0">
                <a:solidFill>
                  <a:srgbClr val="C00000"/>
                </a:solidFill>
              </a:rPr>
              <a:t>COVID-19 </a:t>
            </a:r>
            <a:r>
              <a:rPr lang="fr-FR" sz="1600" i="1" dirty="0" err="1">
                <a:solidFill>
                  <a:srgbClr val="C00000"/>
                </a:solidFill>
              </a:rPr>
              <a:t>mRNA</a:t>
            </a:r>
            <a:r>
              <a:rPr lang="fr-FR" sz="1600" i="1" dirty="0">
                <a:solidFill>
                  <a:srgbClr val="C00000"/>
                </a:solidFill>
              </a:rPr>
              <a:t> Vaccine BNT162b2 </a:t>
            </a:r>
            <a:r>
              <a:rPr lang="fr-FR" sz="1600" i="1" dirty="0" smtClean="0">
                <a:solidFill>
                  <a:srgbClr val="FF0000"/>
                </a:solidFill>
              </a:rPr>
              <a:t>: </a:t>
            </a:r>
            <a:r>
              <a:rPr lang="fr-FR" sz="1200" dirty="0"/>
              <a:t>code pour la protéine S (</a:t>
            </a:r>
            <a:r>
              <a:rPr lang="fr-FR" sz="1200" dirty="0" err="1"/>
              <a:t>spike</a:t>
            </a:r>
            <a:r>
              <a:rPr lang="fr-FR" sz="1200" dirty="0"/>
              <a:t>) </a:t>
            </a:r>
            <a:r>
              <a:rPr lang="fr-FR" sz="1200" dirty="0" smtClean="0"/>
              <a:t>mutée</a:t>
            </a:r>
            <a:r>
              <a:rPr lang="fr-FR" sz="1600" i="1" dirty="0"/>
              <a:t>	</a:t>
            </a:r>
          </a:p>
          <a:p>
            <a:pPr marL="0" indent="0">
              <a:buNone/>
            </a:pPr>
            <a:r>
              <a:rPr lang="fr-FR" sz="1600" i="1" dirty="0">
                <a:solidFill>
                  <a:srgbClr val="C00000"/>
                </a:solidFill>
              </a:rPr>
              <a:t>Moderna-mRNA-1273</a:t>
            </a:r>
          </a:p>
          <a:p>
            <a:pPr marL="0" indent="0">
              <a:buNone/>
            </a:pPr>
            <a:endParaRPr lang="fr-FR" sz="1400" dirty="0" smtClean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851104" cy="792000"/>
          </a:xfrm>
          <a:noFill/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E75E18"/>
                </a:solidFill>
              </a:rPr>
              <a:t>Les vaccins à ARN</a:t>
            </a:r>
            <a:endParaRPr lang="fr-FR" dirty="0">
              <a:solidFill>
                <a:srgbClr val="E75E18"/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>
                <a:solidFill>
                  <a:srgbClr val="3EABD5"/>
                </a:solidFill>
                <a:latin typeface="Quicksand Book Regular" charset="0"/>
              </a:rPr>
              <a:pPr/>
              <a:t>6</a:t>
            </a:fld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39552" y="634125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i="1" dirty="0" smtClean="0"/>
              <a:t>Infographie Le Monde - Covid-19 </a:t>
            </a:r>
            <a:r>
              <a:rPr lang="fr-FR" sz="800" i="1" dirty="0"/>
              <a:t>: comment fonctionnent les futurs </a:t>
            </a:r>
            <a:r>
              <a:rPr lang="fr-FR" sz="800" i="1" dirty="0" smtClean="0"/>
              <a:t>vaccins </a:t>
            </a:r>
            <a:endParaRPr lang="fr-FR" sz="800" i="1" dirty="0"/>
          </a:p>
          <a:p>
            <a:r>
              <a:rPr lang="fr-FR" sz="800" i="1" dirty="0" smtClean="0"/>
              <a:t>05 décembre 2020</a:t>
            </a:r>
            <a:endParaRPr lang="fr-FR" sz="800" i="1" dirty="0"/>
          </a:p>
        </p:txBody>
      </p:sp>
    </p:spTree>
    <p:extLst>
      <p:ext uri="{BB962C8B-B14F-4D97-AF65-F5344CB8AC3E}">
        <p14:creationId xmlns:p14="http://schemas.microsoft.com/office/powerpoint/2010/main" val="2626820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8"/>
          <a:stretch/>
        </p:blipFill>
        <p:spPr>
          <a:xfrm>
            <a:off x="-1" y="-11028"/>
            <a:ext cx="9144001" cy="6869027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95B1-3F67-46D8-89B2-A1D0CD1760D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666" y="-23138"/>
            <a:ext cx="9142333" cy="6869027"/>
          </a:xfrm>
          <a:prstGeom prst="rect">
            <a:avLst/>
          </a:prstGeom>
          <a:solidFill>
            <a:srgbClr val="E75E1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2304256" cy="2304256"/>
          </a:xfrm>
          <a:prstGeom prst="ellipse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idx="4294967295"/>
          </p:nvPr>
        </p:nvSpPr>
        <p:spPr>
          <a:xfrm>
            <a:off x="801849" y="4509120"/>
            <a:ext cx="8003232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1" u="sng" dirty="0" smtClean="0">
                <a:solidFill>
                  <a:schemeClr val="bg1"/>
                </a:solidFill>
              </a:rPr>
              <a:t>La vaccination des professionnels </a:t>
            </a:r>
          </a:p>
          <a:p>
            <a:pPr marL="0" indent="0">
              <a:buNone/>
            </a:pPr>
            <a:r>
              <a:rPr lang="fr-FR" sz="3600" b="1" dirty="0" smtClean="0">
                <a:solidFill>
                  <a:schemeClr val="bg1"/>
                </a:solidFill>
              </a:rPr>
              <a:t>contre le SARS CoV2</a:t>
            </a:r>
          </a:p>
        </p:txBody>
      </p:sp>
    </p:spTree>
    <p:extLst>
      <p:ext uri="{BB962C8B-B14F-4D97-AF65-F5344CB8AC3E}">
        <p14:creationId xmlns:p14="http://schemas.microsoft.com/office/powerpoint/2010/main" val="2156178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800" dirty="0" smtClean="0"/>
              <a:t>La vaccination contre SARS CoV2 s’inscrit dans une stratégie de priorisation des personnes à vacciner définie par la HAS.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</a:rPr>
              <a:t>Elle répond à 2 objectifs : 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Réduire la mortalité attribuable à la maladie 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Maintenir les activités essentielles liées au fonctionnement du pays et en particulier du système de santé.</a:t>
            </a:r>
            <a:endParaRPr lang="fr-FR" sz="12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1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600" b="1" dirty="0" smtClean="0">
                <a:solidFill>
                  <a:schemeClr val="tx1"/>
                </a:solidFill>
              </a:rPr>
              <a:t>La vaccination des professionnels </a:t>
            </a:r>
            <a:r>
              <a:rPr lang="fr-FR" sz="1600" dirty="0" smtClean="0">
                <a:solidFill>
                  <a:schemeClr val="tx1"/>
                </a:solidFill>
              </a:rPr>
              <a:t>constitue la </a:t>
            </a:r>
            <a:r>
              <a:rPr lang="fr-FR" sz="1600" b="1" dirty="0" smtClean="0">
                <a:solidFill>
                  <a:schemeClr val="tx1"/>
                </a:solidFill>
              </a:rPr>
              <a:t>phase 2</a:t>
            </a:r>
            <a:r>
              <a:rPr lang="fr-FR" sz="1600" dirty="0" smtClean="0">
                <a:solidFill>
                  <a:schemeClr val="tx1"/>
                </a:solidFill>
              </a:rPr>
              <a:t> de la stratégie de vaccination, </a:t>
            </a:r>
            <a:r>
              <a:rPr lang="fr-FR" sz="1600" b="1" dirty="0" smtClean="0">
                <a:solidFill>
                  <a:schemeClr val="tx1"/>
                </a:solidFill>
              </a:rPr>
              <a:t>la HAS rappelle la nécessité de protéger les acteurs essentiels </a:t>
            </a:r>
            <a:r>
              <a:rPr lang="fr-FR" sz="1600" dirty="0" smtClean="0">
                <a:solidFill>
                  <a:schemeClr val="tx1"/>
                </a:solidFill>
              </a:rPr>
              <a:t>de la lutte </a:t>
            </a:r>
            <a:r>
              <a:rPr lang="fr-FR" sz="1600" dirty="0">
                <a:solidFill>
                  <a:schemeClr val="tx1"/>
                </a:solidFill>
              </a:rPr>
              <a:t>c</a:t>
            </a:r>
            <a:r>
              <a:rPr lang="fr-FR" sz="1600" dirty="0" smtClean="0">
                <a:solidFill>
                  <a:schemeClr val="tx1"/>
                </a:solidFill>
              </a:rPr>
              <a:t>ontre l’épidémie afin de répondre à l’un des objectif fixé.</a:t>
            </a:r>
            <a:endParaRPr lang="fr-FR" sz="2000" dirty="0" smtClean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b="1" dirty="0" smtClean="0">
                <a:solidFill>
                  <a:srgbClr val="E75E18"/>
                </a:solidFill>
              </a:rPr>
              <a:t>HAS – Stratégie de vaccination</a:t>
            </a:r>
            <a:endParaRPr lang="fr-FR" b="1" dirty="0">
              <a:solidFill>
                <a:srgbClr val="E75E1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/>
              <a:pPr/>
              <a:t>8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03847" y="5446300"/>
            <a:ext cx="8266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 smtClean="0">
                <a:latin typeface="Century Gothic" panose="020B0502020202020204" pitchFamily="34" charset="0"/>
              </a:rPr>
              <a:t>Source : Actualisation </a:t>
            </a:r>
            <a:r>
              <a:rPr lang="fr-FR" sz="1200" dirty="0">
                <a:latin typeface="Century Gothic" panose="020B0502020202020204" pitchFamily="34" charset="0"/>
              </a:rPr>
              <a:t>des facteurs de risque de formes graves de la covid19 et des recommandations sur la stratégie de priorisation des populations à vacciner : </a:t>
            </a:r>
          </a:p>
          <a:p>
            <a:r>
              <a:rPr lang="fr-FR" sz="1200" b="1" dirty="0">
                <a:latin typeface="Century Gothic" panose="020B0502020202020204" pitchFamily="34" charset="0"/>
              </a:rPr>
              <a:t>Validé par le Collège le 1er mars 2021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50813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Retour sur l’ouverture de la vaccination des professionnels </a:t>
            </a: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E75E18"/>
                </a:solidFill>
              </a:rPr>
              <a:t>Contexte</a:t>
            </a:r>
            <a:endParaRPr lang="fr-FR" b="1" dirty="0">
              <a:solidFill>
                <a:srgbClr val="E75E18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3F0B-83C5-448B-B312-B4A6A71FFA77}" type="slidenum">
              <a:rPr lang="fr-FR" altLang="fr-FR" smtClean="0"/>
              <a:pPr/>
              <a:t>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27584" y="409133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Wingdings" panose="05000000000000000000" pitchFamily="2" charset="2"/>
              </a:rPr>
              <a:t></a:t>
            </a:r>
            <a:r>
              <a:rPr lang="fr-FR" dirty="0" smtClean="0"/>
              <a:t> </a:t>
            </a:r>
            <a:r>
              <a:rPr lang="fr-FR" dirty="0"/>
              <a:t>V</a:t>
            </a:r>
            <a:r>
              <a:rPr lang="fr-FR" dirty="0" smtClean="0"/>
              <a:t>accination </a:t>
            </a:r>
            <a:r>
              <a:rPr lang="fr-FR" dirty="0"/>
              <a:t>des professionnels de santé de </a:t>
            </a:r>
            <a:r>
              <a:rPr lang="fr-FR" dirty="0" smtClean="0"/>
              <a:t>+ de </a:t>
            </a:r>
            <a:r>
              <a:rPr lang="fr-FR" dirty="0"/>
              <a:t>50 ans </a:t>
            </a:r>
            <a:r>
              <a:rPr lang="fr-FR" dirty="0" smtClean="0"/>
              <a:t>présentant </a:t>
            </a:r>
            <a:r>
              <a:rPr lang="fr-FR" dirty="0"/>
              <a:t>un risque élevé de développer une forme grave.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7584" y="2468733"/>
            <a:ext cx="3024336" cy="376811"/>
          </a:xfrm>
          <a:prstGeom prst="rect">
            <a:avLst/>
          </a:prstGeom>
          <a:solidFill>
            <a:srgbClr val="E75E1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Pfizer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98876" y="2472472"/>
            <a:ext cx="3024000" cy="378000"/>
          </a:xfrm>
          <a:prstGeom prst="rect">
            <a:avLst/>
          </a:prstGeom>
          <a:solidFill>
            <a:srgbClr val="E75E18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</a:rPr>
              <a:t>AstraZenaca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98876" y="4091332"/>
            <a:ext cx="30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Vaccination </a:t>
            </a:r>
            <a:r>
              <a:rPr lang="fr-FR" dirty="0"/>
              <a:t>ouverte à tous les professionnels de santé</a:t>
            </a:r>
          </a:p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82684" y="337411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Depuis </a:t>
            </a:r>
            <a:r>
              <a:rPr lang="fr-FR" b="1" dirty="0" smtClean="0"/>
              <a:t>le </a:t>
            </a:r>
            <a:r>
              <a:rPr lang="fr-FR" b="1" dirty="0"/>
              <a:t>8 février </a:t>
            </a:r>
            <a:r>
              <a:rPr lang="fr-FR" b="1" dirty="0" smtClean="0"/>
              <a:t>2021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827584" y="337411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 partir du 7 </a:t>
            </a:r>
            <a:r>
              <a:rPr lang="fr-FR" b="1" dirty="0"/>
              <a:t>janvier </a:t>
            </a:r>
            <a:r>
              <a:rPr lang="fr-FR" b="1" dirty="0" smtClean="0"/>
              <a:t>2021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29080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H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955</Words>
  <Application>Microsoft Office PowerPoint</Application>
  <PresentationFormat>Affichage à l'écran (4:3)</PresentationFormat>
  <Paragraphs>176</Paragraphs>
  <Slides>21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Quicksand Book Regular</vt:lpstr>
      <vt:lpstr>Wingdings</vt:lpstr>
      <vt:lpstr>Thème HNO</vt:lpstr>
      <vt:lpstr>Présentation PowerPoint</vt:lpstr>
      <vt:lpstr>Présentation PowerPoint</vt:lpstr>
      <vt:lpstr>Présentation PowerPoint</vt:lpstr>
      <vt:lpstr>Les différents types de vaccins</vt:lpstr>
      <vt:lpstr>Les vaccins à vecteur viral non répliquant</vt:lpstr>
      <vt:lpstr>Les vaccins à ARN</vt:lpstr>
      <vt:lpstr>Présentation PowerPoint</vt:lpstr>
      <vt:lpstr>HAS – Stratégie de vaccination</vt:lpstr>
      <vt:lpstr>Contexte</vt:lpstr>
      <vt:lpstr>Etat des lieux </vt:lpstr>
      <vt:lpstr>La vaccination pour les professionnels</vt:lpstr>
      <vt:lpstr>Vaccination à l’Hôpital Nord Ouest</vt:lpstr>
      <vt:lpstr>Présentation PowerPoint</vt:lpstr>
      <vt:lpstr>Questions sur Vaccine Astra Zeneca</vt:lpstr>
      <vt:lpstr>Covid19 Vaccine AstraZeneca</vt:lpstr>
      <vt:lpstr>Covid19 Vaccine AstraZeneca</vt:lpstr>
      <vt:lpstr>Covid19 Vaccine AstraZeneca</vt:lpstr>
      <vt:lpstr>Covid19 Vaccine AstraZeneca</vt:lpstr>
      <vt:lpstr>Covid19 Vaccine AstraZeneca</vt:lpstr>
      <vt:lpstr>Des questions ?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HENAFF Morgane (Responsable Communication)</dc:creator>
  <cp:lastModifiedBy>RUFFY Marine</cp:lastModifiedBy>
  <cp:revision>133</cp:revision>
  <dcterms:created xsi:type="dcterms:W3CDTF">2017-08-02T11:59:23Z</dcterms:created>
  <dcterms:modified xsi:type="dcterms:W3CDTF">2021-03-16T11:37:10Z</dcterms:modified>
</cp:coreProperties>
</file>